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1" r:id="rId5"/>
    <p:sldMasterId id="2147483654" r:id="rId6"/>
    <p:sldMasterId id="2147483655" r:id="rId7"/>
    <p:sldMasterId id="2147483656" r:id="rId8"/>
  </p:sldMasterIdLst>
  <p:sldIdLst>
    <p:sldId id="256" r:id="rId9"/>
    <p:sldId id="265" r:id="rId10"/>
    <p:sldId id="267" r:id="rId11"/>
    <p:sldId id="268" r:id="rId12"/>
    <p:sldId id="269" r:id="rId13"/>
    <p:sldId id="272" r:id="rId14"/>
    <p:sldId id="270" r:id="rId15"/>
    <p:sldId id="273" r:id="rId16"/>
    <p:sldId id="274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7683"/>
    <a:srgbClr val="294351"/>
    <a:srgbClr val="264EA3"/>
    <a:srgbClr val="103B60"/>
    <a:srgbClr val="15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3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2E81A-72B3-0528-99B3-B8CAE04F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417AAE-CA33-F6E1-832E-3363F82E6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C5B8C3-3EC9-1FE6-4B57-7101EE02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94EC-4BAD-1D47-B963-51FEB51BC59A}" type="datetimeFigureOut">
              <a:rPr lang="es-ES" smtClean="0"/>
              <a:t>09/10/2025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D76D0A-CC9C-B491-4162-93AF6BB1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2715A3-80EB-0B0F-A453-E9F88F28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D133-66B7-7744-8101-795E647EB396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A4A58-F318-A530-8BEE-A0FA1E44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05AC77-B5AB-8FAB-889A-F13DFBE12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E7B5B0-41C8-7B1D-FE10-1E41A688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94EC-4BAD-1D47-B963-51FEB51BC59A}" type="datetimeFigureOut">
              <a:rPr lang="es-ES" smtClean="0"/>
              <a:t>09/10/2025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3B7162-3BC7-FB80-F9A2-A4589015B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402163-F3A3-E983-A620-F430F5C5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D133-66B7-7744-8101-795E647EB396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54DB8-5649-98EF-43DD-B06BAA81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FF3F91-DD23-D1E3-9774-563EA9677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4E045-2537-C3A1-343D-5837EAD3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94EC-4BAD-1D47-B963-51FEB51BC59A}" type="datetimeFigureOut">
              <a:rPr lang="es-ES" smtClean="0"/>
              <a:t>09/10/2025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95F46-E43C-7C72-D52F-C4249CD8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B594A-CDF5-520C-FD75-E5C7E2EF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D133-66B7-7744-8101-795E647EB396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0D2DC-CCD8-3726-F322-DDA5E383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19C493-462A-1280-A8DB-BC0C98489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B4E73E-8CF9-6E54-F334-C363B502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94EC-4BAD-1D47-B963-51FEB51BC59A}" type="datetimeFigureOut">
              <a:rPr lang="es-ES" smtClean="0"/>
              <a:t>09/10/2025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0E060D-D62A-7CB9-D8A0-23F4DEFE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63860-EA67-8B33-5472-1581739C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D133-66B7-7744-8101-795E647EB396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116EC5-F5E9-DF75-E6A0-A7EEDE36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026"/>
            <a:ext cx="10515600" cy="388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D5005C-37F7-00BB-10D8-098063B17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6487"/>
            <a:ext cx="10515600" cy="397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EA0FE3-5873-D421-22ED-E5A8C98ED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CA94EC-4BAD-1D47-B963-51FEB51BC59A}" type="datetimeFigureOut">
              <a:rPr lang="es-ES" smtClean="0"/>
              <a:t>09/10/2025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56FA76-2747-EE5F-085E-9F4C8BD98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D8F77-56BF-E700-3300-D2C7594E3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BBD133-66B7-7744-8101-795E647EB396}" type="slidenum">
              <a:rPr lang="es-ES" smtClean="0"/>
              <a:t>‹#›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51E7B6-AAB1-3867-A98F-74B5555293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94" y="-12562"/>
            <a:ext cx="12226787" cy="77891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119EEE8-A69E-1071-F111-1B47F9A07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4" y="181210"/>
            <a:ext cx="3955774" cy="411243"/>
          </a:xfrm>
          <a:prstGeom prst="rect">
            <a:avLst/>
          </a:prstGeom>
        </p:spPr>
      </p:pic>
      <p:pic>
        <p:nvPicPr>
          <p:cNvPr id="12" name="Imagen 11" descr="Logotipo&#10;&#10;El contenido generado por IA puede ser incorrecto.">
            <a:extLst>
              <a:ext uri="{FF2B5EF4-FFF2-40B4-BE49-F238E27FC236}">
                <a16:creationId xmlns:a16="http://schemas.microsoft.com/office/drawing/2014/main" id="{67CA53C6-D074-529C-E0FB-1781F305ADA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189184"/>
            <a:ext cx="1089991" cy="4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0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15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33C2D1-68F1-D7AB-AD13-767D037D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69D94E-4229-D0EB-BAED-CDC0A9925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1C16E-823F-7C82-83D5-1C02278C3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013476-DA17-ED47-9E03-003B241D53AD}" type="datetimeFigureOut">
              <a:rPr lang="es-ES" smtClean="0"/>
              <a:t>09/10/2025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D0043E-EC8A-CB64-A666-896003DB7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C34572-2C13-B7F8-598E-B444C44CD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D53BA-E110-C446-9338-1AC430A78623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830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07FBD991-E83A-6BBE-6B0C-05807A3203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4"/>
            <a:ext cx="12194942" cy="6856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CBA96-49F2-415A-A594-AF295F790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888" y="3362367"/>
            <a:ext cx="6493572" cy="646906"/>
          </a:xfrm>
          <a:noFill/>
        </p:spPr>
        <p:txBody>
          <a:bodyPr>
            <a:normAutofit fontScale="90000"/>
          </a:bodyPr>
          <a:lstStyle/>
          <a:p>
            <a:pPr algn="just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Crafting Sustainable Solutions: Mediation in the area of  geographical indications for craft and industrial products, wine, spirit drinks and agricultural products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9634B-A082-470D-8951-2140281A55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68710" y="5998164"/>
            <a:ext cx="5303521" cy="43186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Pr. Caroline LE GOFFIC</a:t>
            </a:r>
          </a:p>
        </p:txBody>
      </p:sp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DBFA0194-A86B-9597-7FA1-7449B05C8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7" y="377208"/>
            <a:ext cx="1713297" cy="718797"/>
          </a:xfrm>
          <a:prstGeom prst="rect">
            <a:avLst/>
          </a:prstGeom>
        </p:spPr>
      </p:pic>
      <p:pic>
        <p:nvPicPr>
          <p:cNvPr id="26" name="Imagen 25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8DD00054-D03E-10F9-1666-C38C12276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83"/>
          <a:stretch>
            <a:fillRect/>
          </a:stretch>
        </p:blipFill>
        <p:spPr>
          <a:xfrm>
            <a:off x="490888" y="1341321"/>
            <a:ext cx="3830812" cy="1328285"/>
          </a:xfrm>
          <a:prstGeom prst="rect">
            <a:avLst/>
          </a:prstGeom>
        </p:spPr>
      </p:pic>
      <p:pic>
        <p:nvPicPr>
          <p:cNvPr id="27" name="Imagen 26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86775F8E-AEF4-7170-AE32-1BFEC1EA7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2" b="30707"/>
          <a:stretch>
            <a:fillRect/>
          </a:stretch>
        </p:blipFill>
        <p:spPr>
          <a:xfrm>
            <a:off x="490888" y="2669606"/>
            <a:ext cx="3830812" cy="3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3C98F4A4-4300-BBA7-DA44-D4BE4BC079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C3A141-5606-B507-3F31-38230CE2E3D3}"/>
              </a:ext>
            </a:extLst>
          </p:cNvPr>
          <p:cNvSpPr txBox="1"/>
          <p:nvPr/>
        </p:nvSpPr>
        <p:spPr>
          <a:xfrm>
            <a:off x="3438142" y="2521059"/>
            <a:ext cx="5315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THANK YOU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caroline.legoffic@univ-lille.fr</a:t>
            </a:r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944FCD78-CC06-865F-2928-BB8BD874E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351" y="5330031"/>
            <a:ext cx="1713297" cy="7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4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014B407-85E0-0A17-FAF8-13BDA9D8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6" y="1247101"/>
            <a:ext cx="11055010" cy="351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What is mediation?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031724-57D6-C0F2-9891-0077E51F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46" y="1773021"/>
            <a:ext cx="11346225" cy="4738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marL="0" indent="0" algn="just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structured process through which </a:t>
            </a:r>
            <a:r>
              <a:rPr lang="en-US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or more parties </a:t>
            </a: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involved in a dispute attempt, on a voluntary basis, to </a:t>
            </a:r>
            <a:r>
              <a:rPr lang="en-US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reach an agreement </a:t>
            </a: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settle their dispute with the </a:t>
            </a:r>
            <a:r>
              <a:rPr lang="en-US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assistance of a mediator</a:t>
            </a: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under strict rules on </a:t>
            </a:r>
            <a:r>
              <a:rPr lang="en-US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confidentiality</a:t>
            </a: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EUIPO Rules on Mediation)</a:t>
            </a:r>
          </a:p>
          <a:p>
            <a:pPr marL="0" indent="0" algn="just">
              <a:buNone/>
            </a:pPr>
            <a:endParaRPr lang="en-US" sz="18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Voluntary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parties choose to mediate and may withdraw at any time; good faith expected</a:t>
            </a:r>
          </a:p>
          <a:p>
            <a:pPr algn="just"/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Non-binding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outcomes depend on agreement; no legal effect without consent</a:t>
            </a:r>
          </a:p>
          <a:p>
            <a:pPr algn="just"/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discussions and negotiations remain private for all participants</a:t>
            </a:r>
          </a:p>
          <a:p>
            <a:pPr algn="just"/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Mediator’s role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supports dialogue; no power to decide or give legal advice</a:t>
            </a:r>
          </a:p>
          <a:p>
            <a:pPr algn="just">
              <a:spcBef>
                <a:spcPts val="1200"/>
              </a:spcBef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Speed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can solve a dispute faster than in Court</a:t>
            </a:r>
          </a:p>
          <a:p>
            <a:pPr algn="just"/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014B407-85E0-0A17-FAF8-13BDA9D8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70" y="1124977"/>
            <a:ext cx="11055010" cy="351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What are Geographical Indications?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031724-57D6-C0F2-9891-0077E51F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70" y="1604193"/>
            <a:ext cx="10865064" cy="4914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fr-FR" sz="2600" dirty="0"/>
              <a:t>Indications which identify a good as </a:t>
            </a:r>
            <a:r>
              <a:rPr lang="fr-FR" sz="2600" b="1" dirty="0"/>
              <a:t>originating in the territory </a:t>
            </a:r>
            <a:r>
              <a:rPr lang="fr-FR" sz="2600" dirty="0"/>
              <a:t>of a Member, or a region or locality in that territory, where a given </a:t>
            </a:r>
            <a:r>
              <a:rPr lang="fr-FR" sz="2600" b="1" dirty="0"/>
              <a:t>quality</a:t>
            </a:r>
            <a:r>
              <a:rPr lang="fr-FR" sz="2600" dirty="0"/>
              <a:t>, </a:t>
            </a:r>
            <a:r>
              <a:rPr lang="fr-FR" sz="2600" b="1" dirty="0"/>
              <a:t>reputation</a:t>
            </a:r>
            <a:r>
              <a:rPr lang="fr-FR" sz="2600" dirty="0"/>
              <a:t> or </a:t>
            </a:r>
            <a:r>
              <a:rPr lang="fr-FR" sz="2600" b="1" dirty="0"/>
              <a:t>other characteristic </a:t>
            </a:r>
            <a:r>
              <a:rPr lang="fr-FR" sz="2600" dirty="0"/>
              <a:t>of the good is essentially attributable to its geographical origin.</a:t>
            </a:r>
          </a:p>
          <a:p>
            <a:pPr lvl="0"/>
            <a:endParaRPr lang="en-US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marL="0" lvl="0" indent="0">
              <a:buNone/>
            </a:pPr>
            <a:r>
              <a:rPr lang="en-US" sz="2600" b="1" dirty="0"/>
              <a:t>GIs in the UE:</a:t>
            </a:r>
          </a:p>
          <a:p>
            <a:pPr marL="514350" indent="-514350">
              <a:buAutoNum type="arabicParenR"/>
            </a:pPr>
            <a:r>
              <a:rPr lang="fr-FR" sz="2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 protection for </a:t>
            </a:r>
            <a:r>
              <a:rPr lang="fr-FR" sz="2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craft and industrial </a:t>
            </a:r>
            <a:r>
              <a:rPr lang="fr-FR" sz="2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products. Regulation (EU) 2023/2411</a:t>
            </a:r>
          </a:p>
          <a:p>
            <a:pPr marL="514350" indent="-514350">
              <a:buAutoNum type="arabicParenR"/>
            </a:pPr>
            <a:r>
              <a:rPr lang="fr-FR" sz="2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GIs for </a:t>
            </a:r>
            <a:r>
              <a:rPr lang="fr-FR" sz="2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wine, spirit drinks and agricultural </a:t>
            </a:r>
            <a:r>
              <a:rPr lang="fr-FR" sz="2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products. Regulation (EU) 2024/1143 </a:t>
            </a:r>
          </a:p>
        </p:txBody>
      </p:sp>
      <p:pic>
        <p:nvPicPr>
          <p:cNvPr id="3074" name="Picture 2" descr="What is a PDO and PGI? Why is it Important for Wine Consumers to Know? -  Garnacha - Grenache">
            <a:extLst>
              <a:ext uri="{FF2B5EF4-FFF2-40B4-BE49-F238E27FC236}">
                <a16:creationId xmlns:a16="http://schemas.microsoft.com/office/drawing/2014/main" id="{69EAA99C-0A87-2B4B-B6AA-F0A512F36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24968" b="21430"/>
          <a:stretch>
            <a:fillRect/>
          </a:stretch>
        </p:blipFill>
        <p:spPr bwMode="auto">
          <a:xfrm>
            <a:off x="2850362" y="3194552"/>
            <a:ext cx="3007540" cy="13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2EDC4A0-E6E9-9B49-8AFC-B95843CD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805" y="3260905"/>
            <a:ext cx="1909679" cy="16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0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014B407-85E0-0A17-FAF8-13BDA9D8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7" y="1216104"/>
            <a:ext cx="11055010" cy="351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Geographical Indications and Mediation: an oxymoron?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031724-57D6-C0F2-9891-0077E51F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47" y="1927856"/>
            <a:ext cx="11055010" cy="4472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lvl="0">
              <a:spcBef>
                <a:spcPts val="1800"/>
              </a:spcBef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GIs are very </a:t>
            </a:r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different</a:t>
            </a: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in nature from </a:t>
            </a:r>
            <a:r>
              <a:rPr lang="en-US" sz="2400" dirty="0"/>
              <a:t>other IP rights</a:t>
            </a:r>
          </a:p>
          <a:p>
            <a:pPr lvl="0">
              <a:spcBef>
                <a:spcPts val="1800"/>
              </a:spcBef>
            </a:pPr>
            <a:r>
              <a:rPr lang="en-US" sz="2400" b="1" dirty="0"/>
              <a:t>Not private </a:t>
            </a:r>
            <a:r>
              <a:rPr lang="en-US" sz="2400" dirty="0"/>
              <a:t>property rights</a:t>
            </a:r>
          </a:p>
          <a:p>
            <a:pPr lvl="0">
              <a:spcBef>
                <a:spcPts val="1800"/>
              </a:spcBef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Strongl</a:t>
            </a:r>
            <a:r>
              <a:rPr lang="en-US" sz="2400" dirty="0"/>
              <a:t>y marked by </a:t>
            </a:r>
            <a:r>
              <a:rPr lang="en-US" sz="2400" b="1" dirty="0"/>
              <a:t>public order / public policy </a:t>
            </a:r>
            <a:r>
              <a:rPr lang="en-US" sz="2400" dirty="0"/>
              <a:t>concerns</a:t>
            </a:r>
          </a:p>
          <a:p>
            <a:pPr lvl="0">
              <a:spcBef>
                <a:spcPts val="1800"/>
              </a:spcBef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Strong involvement of </a:t>
            </a:r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public a</a:t>
            </a:r>
            <a:r>
              <a:rPr lang="en-US" sz="2400" b="1" dirty="0"/>
              <a:t>uthorities</a:t>
            </a:r>
            <a:r>
              <a:rPr lang="en-US" sz="2400" dirty="0"/>
              <a:t>:</a:t>
            </a:r>
          </a:p>
          <a:p>
            <a:pPr lvl="1"/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Registration</a:t>
            </a:r>
          </a:p>
          <a:p>
            <a:pPr lvl="1"/>
            <a:r>
              <a:rPr lang="en-US" b="1" dirty="0"/>
              <a:t>Official Controls </a:t>
            </a:r>
            <a:r>
              <a:rPr lang="en-US" dirty="0"/>
              <a:t>and </a:t>
            </a:r>
            <a:r>
              <a:rPr lang="en-US" b="1" dirty="0"/>
              <a:t>enforcement</a:t>
            </a:r>
            <a:r>
              <a:rPr lang="en-US" dirty="0"/>
              <a:t> 	</a:t>
            </a:r>
          </a:p>
          <a:p>
            <a:pPr lvl="2"/>
            <a:r>
              <a:rPr lang="en-US" sz="2400" dirty="0"/>
              <a:t>Obligation for Member States to designate competent authorities</a:t>
            </a:r>
          </a:p>
          <a:p>
            <a:pPr lvl="2"/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CJEU, </a:t>
            </a:r>
            <a:r>
              <a:rPr lang="fr-FR" sz="2400" dirty="0"/>
              <a:t>C‑159/20, Feta, 2022: </a:t>
            </a:r>
            <a:r>
              <a:rPr lang="fr-FR" sz="2400" i="1" dirty="0"/>
              <a:t>ex officio</a:t>
            </a:r>
            <a:r>
              <a:rPr lang="fr-FR" sz="2400" dirty="0"/>
              <a:t> obligation to prevent / stop infringing uses</a:t>
            </a:r>
            <a:endParaRPr lang="en-U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014B407-85E0-0A17-FAF8-13BDA9D8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27" y="996185"/>
            <a:ext cx="11055010" cy="351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Still… Mediation exists in GI law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031724-57D6-C0F2-9891-0077E51F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27" y="1458410"/>
            <a:ext cx="11376578" cy="5116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mentioned in Reg. </a:t>
            </a:r>
            <a:r>
              <a:rPr lang="fr-FR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2024/1143</a:t>
            </a:r>
          </a:p>
          <a:p>
            <a:pPr marL="0" lv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fr-FR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Reg. 2023/2411: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Office should encourage parties to </a:t>
            </a: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ADR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(e.g. </a:t>
            </a: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mediation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Office should </a:t>
            </a: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these services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itself, while parties may also use external mediation services.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Art. 25(4) (opposition)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admissible, Office invites parties to </a:t>
            </a: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consultations for friendly settlement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(max. 3 months). The period can be extended once (max. 3 months) on joint request.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Office shall offer </a:t>
            </a: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ADR/mediation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these consultations (Art. 170, Reg. 2017/1001).</a:t>
            </a:r>
            <a:endParaRPr lang="fr-FR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Art. 33(5) (Appeal)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fr-FR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Office shall offer </a:t>
            </a:r>
            <a:r>
              <a:rPr lang="fr-FR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ADR/mediation </a:t>
            </a:r>
            <a:r>
              <a:rPr lang="fr-FR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fr-FR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fr-FR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</a:t>
            </a:r>
            <a:r>
              <a:rPr lang="fr-FR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reaching a friendly settlement</a:t>
            </a:r>
          </a:p>
        </p:txBody>
      </p:sp>
    </p:spTree>
    <p:extLst>
      <p:ext uri="{BB962C8B-B14F-4D97-AF65-F5344CB8AC3E}">
        <p14:creationId xmlns:p14="http://schemas.microsoft.com/office/powerpoint/2010/main" val="187962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014B407-85E0-0A17-FAF8-13BDA9D8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6" y="1317936"/>
            <a:ext cx="11055010" cy="351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Use cases for Mediation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031724-57D6-C0F2-9891-0077E51F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46" y="1940690"/>
            <a:ext cx="11294993" cy="413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lvl="0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GI disputes occur at </a:t>
            </a:r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many times 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and between </a:t>
            </a:r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different actors:</a:t>
            </a:r>
          </a:p>
          <a:p>
            <a:pPr lvl="1"/>
            <a:r>
              <a:rPr lang="en-US" dirty="0"/>
              <a:t>Between </a:t>
            </a:r>
            <a:r>
              <a:rPr lang="en-US" b="1" dirty="0"/>
              <a:t>operators</a:t>
            </a:r>
          </a:p>
          <a:p>
            <a:pPr lvl="1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B</a:t>
            </a:r>
            <a:r>
              <a:rPr lang="en-US" dirty="0"/>
              <a:t>etween </a:t>
            </a:r>
            <a:r>
              <a:rPr lang="en-US" b="1" dirty="0"/>
              <a:t>operators and third parties</a:t>
            </a:r>
            <a:endParaRPr lang="en-US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lvl="1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Between </a:t>
            </a:r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offices and producers’ associations</a:t>
            </a:r>
          </a:p>
          <a:p>
            <a:pPr lvl="4"/>
            <a:endParaRPr lang="en-US" dirty="0"/>
          </a:p>
          <a:p>
            <a:pPr lvl="0"/>
            <a:r>
              <a:rPr lang="en-US" dirty="0"/>
              <a:t>In </a:t>
            </a:r>
            <a:r>
              <a:rPr lang="en-US" b="1" dirty="0"/>
              <a:t>general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Mediation is more likely to work when the dispute is “internal”</a:t>
            </a:r>
          </a:p>
          <a:p>
            <a:pPr lvl="1"/>
            <a:r>
              <a:rPr lang="en-US" dirty="0"/>
              <a:t>Disputes in specific circles / communities</a:t>
            </a:r>
          </a:p>
          <a:p>
            <a:pPr lvl="1"/>
            <a:r>
              <a:rPr lang="en-US" dirty="0"/>
              <a:t>Human factor, family dramas</a:t>
            </a:r>
          </a:p>
        </p:txBody>
      </p:sp>
    </p:spTree>
    <p:extLst>
      <p:ext uri="{BB962C8B-B14F-4D97-AF65-F5344CB8AC3E}">
        <p14:creationId xmlns:p14="http://schemas.microsoft.com/office/powerpoint/2010/main" val="89249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014B407-85E0-0A17-FAF8-13BDA9D8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95" y="911001"/>
            <a:ext cx="11055010" cy="351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dirty="0"/>
              <a:t>Use cases for Mediation: GI disputes between operators </a:t>
            </a:r>
            <a:endParaRPr lang="en-US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031724-57D6-C0F2-9891-0077E51F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36" y="1432025"/>
            <a:ext cx="10792728" cy="5161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lvl="0"/>
            <a:r>
              <a:rPr lang="en-US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At </a:t>
            </a:r>
            <a:r>
              <a:rPr lang="en-US" spc="-150" dirty="0"/>
              <a:t>the </a:t>
            </a:r>
            <a:r>
              <a:rPr lang="en-US" b="1" spc="-150" dirty="0"/>
              <a:t>beginning</a:t>
            </a:r>
            <a:r>
              <a:rPr lang="en-US" spc="-150" dirty="0"/>
              <a:t> of a GI project:</a:t>
            </a:r>
          </a:p>
          <a:p>
            <a:pPr lvl="1"/>
            <a:r>
              <a:rPr lang="en-US" spc="-150" dirty="0"/>
              <a:t>Yes/no?  - Useful/useless?</a:t>
            </a:r>
          </a:p>
          <a:p>
            <a:pPr lvl="1"/>
            <a:r>
              <a:rPr lang="en-US" spc="-150" dirty="0"/>
              <a:t>Other distinctive signs already exist (collective/certification marks) – are they sufficient?</a:t>
            </a:r>
          </a:p>
          <a:p>
            <a:pPr lvl="1"/>
            <a:r>
              <a:rPr lang="en-US" spc="-150" dirty="0"/>
              <a:t>Very frequent disputes and Court Challenges (Savon de Marseille, Linge </a:t>
            </a:r>
            <a:r>
              <a:rPr lang="en-US" spc="-150" dirty="0" err="1"/>
              <a:t>basque</a:t>
            </a:r>
            <a:r>
              <a:rPr lang="en-US" spc="-150" dirty="0"/>
              <a:t>, </a:t>
            </a:r>
            <a:r>
              <a:rPr lang="en-US" spc="-150" dirty="0" err="1"/>
              <a:t>Laguiole</a:t>
            </a:r>
            <a:r>
              <a:rPr lang="en-US" spc="-150" dirty="0"/>
              <a:t>, </a:t>
            </a:r>
            <a:r>
              <a:rPr lang="en-US" spc="-150" dirty="0" err="1"/>
              <a:t>Porcelaine</a:t>
            </a:r>
            <a:r>
              <a:rPr lang="en-US" spc="-150" dirty="0"/>
              <a:t> de Limoges) – issue: strict timeline and deadlines</a:t>
            </a:r>
          </a:p>
          <a:p>
            <a:pPr lvl="0"/>
            <a:r>
              <a:rPr lang="en-US" spc="-150" dirty="0"/>
              <a:t>When drafting the </a:t>
            </a:r>
            <a:r>
              <a:rPr lang="en-US" b="1" spc="-150" dirty="0"/>
              <a:t>product specifications</a:t>
            </a:r>
            <a:r>
              <a:rPr lang="en-US" spc="-150" dirty="0"/>
              <a:t>: </a:t>
            </a:r>
          </a:p>
          <a:p>
            <a:pPr lvl="1"/>
            <a:r>
              <a:rPr lang="en-US" dirty="0"/>
              <a:t>Geographical area? </a:t>
            </a:r>
          </a:p>
          <a:p>
            <a:pPr lvl="1"/>
            <a:r>
              <a:rPr lang="en-US" dirty="0"/>
              <a:t>Technical specifications?</a:t>
            </a:r>
          </a:p>
          <a:p>
            <a:pPr lvl="1"/>
            <a:r>
              <a:rPr lang="en-US" dirty="0"/>
              <a:t>Restrictions of use?</a:t>
            </a:r>
            <a:r>
              <a:rPr lang="en-US" spc="-150" dirty="0"/>
              <a:t> </a:t>
            </a:r>
            <a:endParaRPr lang="en-US" dirty="0"/>
          </a:p>
          <a:p>
            <a:pPr lvl="0"/>
            <a:r>
              <a:rPr lang="en-US" spc="-150" dirty="0"/>
              <a:t>During the </a:t>
            </a:r>
            <a:r>
              <a:rPr lang="en-US" b="1" spc="-150" dirty="0"/>
              <a:t>“life” of a GI</a:t>
            </a:r>
            <a:r>
              <a:rPr lang="en-US" spc="-150" dirty="0"/>
              <a:t>:</a:t>
            </a:r>
          </a:p>
          <a:p>
            <a:pPr lvl="1"/>
            <a:r>
              <a:rPr lang="fr-FR" dirty="0" err="1"/>
              <a:t>Defense</a:t>
            </a:r>
            <a:r>
              <a:rPr lang="fr-FR" dirty="0"/>
              <a:t> </a:t>
            </a:r>
            <a:r>
              <a:rPr lang="fr-FR" dirty="0" err="1"/>
              <a:t>strategy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Investments to </a:t>
            </a:r>
            <a:r>
              <a:rPr lang="fr-FR" dirty="0" err="1"/>
              <a:t>be</a:t>
            </a:r>
            <a:r>
              <a:rPr lang="fr-FR" dirty="0"/>
              <a:t> made?  /  </a:t>
            </a:r>
            <a:r>
              <a:rPr lang="fr-FR" dirty="0" err="1"/>
              <a:t>Costs</a:t>
            </a:r>
            <a:r>
              <a:rPr lang="fr-FR" dirty="0"/>
              <a:t> of </a:t>
            </a:r>
            <a:r>
              <a:rPr lang="fr-FR" dirty="0" err="1"/>
              <a:t>membership</a:t>
            </a:r>
            <a:r>
              <a:rPr lang="fr-FR" dirty="0"/>
              <a:t>/</a:t>
            </a:r>
            <a:r>
              <a:rPr lang="fr-FR" dirty="0" err="1"/>
              <a:t>controls</a:t>
            </a:r>
            <a:r>
              <a:rPr lang="fr-FR" dirty="0"/>
              <a:t>?</a:t>
            </a:r>
          </a:p>
          <a:p>
            <a:pPr lvl="1"/>
            <a:r>
              <a:rPr lang="fr-FR" spc="-150" dirty="0"/>
              <a:t>Communication </a:t>
            </a:r>
            <a:r>
              <a:rPr lang="fr-FR" spc="-150" dirty="0" err="1"/>
              <a:t>strategy</a:t>
            </a:r>
            <a:r>
              <a:rPr lang="fr-FR" spc="-150" dirty="0"/>
              <a:t>?</a:t>
            </a:r>
          </a:p>
          <a:p>
            <a:pPr lvl="1"/>
            <a:r>
              <a:rPr lang="fr-FR" spc="-150" dirty="0" err="1"/>
              <a:t>Owners</a:t>
            </a:r>
            <a:r>
              <a:rPr lang="fr-FR" spc="-150" dirty="0"/>
              <a:t> of </a:t>
            </a:r>
            <a:r>
              <a:rPr lang="fr-FR" spc="-150" dirty="0" err="1"/>
              <a:t>previous</a:t>
            </a:r>
            <a:r>
              <a:rPr lang="fr-FR" spc="-150" dirty="0"/>
              <a:t> TM </a:t>
            </a:r>
            <a:r>
              <a:rPr lang="fr-FR" spc="-150" dirty="0" err="1"/>
              <a:t>forced</a:t>
            </a:r>
            <a:r>
              <a:rPr lang="fr-FR" spc="-150" dirty="0"/>
              <a:t> to </a:t>
            </a:r>
            <a:r>
              <a:rPr lang="fr-FR" spc="-150" dirty="0" err="1"/>
              <a:t>limit</a:t>
            </a:r>
            <a:r>
              <a:rPr lang="fr-FR" spc="-150" dirty="0"/>
              <a:t> the scope of </a:t>
            </a:r>
            <a:r>
              <a:rPr lang="fr-FR" spc="-150" dirty="0" err="1"/>
              <a:t>their</a:t>
            </a:r>
            <a:r>
              <a:rPr lang="fr-FR" spc="-150" dirty="0"/>
              <a:t> marks – </a:t>
            </a:r>
            <a:r>
              <a:rPr lang="fr-FR" spc="-150" dirty="0" err="1"/>
              <a:t>disappearance</a:t>
            </a:r>
            <a:r>
              <a:rPr lang="fr-FR" spc="-150" dirty="0"/>
              <a:t> of </a:t>
            </a:r>
            <a:r>
              <a:rPr lang="fr-FR" spc="-150" dirty="0" err="1"/>
              <a:t>old</a:t>
            </a:r>
            <a:r>
              <a:rPr lang="fr-FR" spc="-150" dirty="0"/>
              <a:t>  and </a:t>
            </a:r>
            <a:r>
              <a:rPr lang="fr-FR" spc="-150" dirty="0" err="1"/>
              <a:t>established</a:t>
            </a:r>
            <a:r>
              <a:rPr lang="fr-FR" spc="-150" dirty="0"/>
              <a:t> customs</a:t>
            </a:r>
            <a:endParaRPr lang="en-US" spc="-150" dirty="0"/>
          </a:p>
        </p:txBody>
      </p:sp>
    </p:spTree>
    <p:extLst>
      <p:ext uri="{BB962C8B-B14F-4D97-AF65-F5344CB8AC3E}">
        <p14:creationId xmlns:p14="http://schemas.microsoft.com/office/powerpoint/2010/main" val="251500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014B407-85E0-0A17-FAF8-13BDA9D8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34" y="1063401"/>
            <a:ext cx="11198389" cy="351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dirty="0"/>
              <a:t>Use cases for Mediation: GI disputes between operators and third parties </a:t>
            </a:r>
            <a:endParaRPr lang="en-US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031724-57D6-C0F2-9891-0077E51F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34" y="1852863"/>
            <a:ext cx="11088401" cy="419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lvl="0"/>
            <a:r>
              <a:rPr lang="en-US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Common </a:t>
            </a:r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misconception</a:t>
            </a:r>
            <a:r>
              <a:rPr lang="en-US" spc="-150" dirty="0"/>
              <a:t>: third parties are convinced that GIs are generic terms</a:t>
            </a:r>
          </a:p>
          <a:p>
            <a:pPr lvl="0"/>
            <a:r>
              <a:rPr lang="en-US" b="1" spc="-150" dirty="0"/>
              <a:t>French experience</a:t>
            </a:r>
            <a:r>
              <a:rPr lang="en-US" spc="-150" dirty="0"/>
              <a:t>: mediation is frequently ordered by Courts</a:t>
            </a:r>
          </a:p>
          <a:p>
            <a:pPr lvl="1"/>
            <a:r>
              <a:rPr lang="en-US" spc="-150" dirty="0"/>
              <a:t>Too late: at the end of the procedure, just before pleadings</a:t>
            </a:r>
          </a:p>
          <a:p>
            <a:pPr lvl="1"/>
            <a:r>
              <a:rPr lang="en-US" spc="-150" dirty="0"/>
              <a:t>After 1 or 2 years of judicial procedure</a:t>
            </a:r>
          </a:p>
          <a:p>
            <a:pPr lvl="1"/>
            <a:r>
              <a:rPr lang="en-US" spc="-150" dirty="0"/>
              <a:t>Poor results: third parties are convinced that they are acting in good faith</a:t>
            </a:r>
          </a:p>
          <a:p>
            <a:pPr lvl="0"/>
            <a:r>
              <a:rPr lang="en-US" spc="-150" dirty="0"/>
              <a:t>Advantages of </a:t>
            </a:r>
            <a:r>
              <a:rPr lang="en-US" b="1" spc="-150" dirty="0"/>
              <a:t>early mediation</a:t>
            </a:r>
          </a:p>
          <a:p>
            <a:pPr lvl="0"/>
            <a:r>
              <a:rPr lang="en-US" spc="-150" dirty="0"/>
              <a:t>With </a:t>
            </a:r>
            <a:r>
              <a:rPr lang="en-US" b="1" spc="-150" dirty="0"/>
              <a:t>expert mediators </a:t>
            </a:r>
            <a:r>
              <a:rPr lang="en-US" spc="-150" dirty="0"/>
              <a:t>who understand the difference between GIs and TMs</a:t>
            </a:r>
          </a:p>
        </p:txBody>
      </p:sp>
    </p:spTree>
    <p:extLst>
      <p:ext uri="{BB962C8B-B14F-4D97-AF65-F5344CB8AC3E}">
        <p14:creationId xmlns:p14="http://schemas.microsoft.com/office/powerpoint/2010/main" val="243402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014B407-85E0-0A17-FAF8-13BDA9D8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5" y="1281841"/>
            <a:ext cx="11198389" cy="351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dirty="0"/>
              <a:t>Use cases for Mediation: GI disputes between Offices and producers’ associations</a:t>
            </a:r>
            <a:endParaRPr lang="en-US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031724-57D6-C0F2-9891-0077E51F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05" y="2167745"/>
            <a:ext cx="11466095" cy="3408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lvl="0"/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French experience</a:t>
            </a:r>
            <a:r>
              <a:rPr lang="en-US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INPI is sometimes the ‘punching ball’ of producers’ associations</a:t>
            </a:r>
          </a:p>
          <a:p>
            <a:pPr lvl="0"/>
            <a:r>
              <a:rPr lang="en-US" b="1" spc="-150" dirty="0"/>
              <a:t>EU law</a:t>
            </a:r>
            <a:r>
              <a:rPr lang="en-US" spc="-150" dirty="0"/>
              <a:t>: mediation is mostly between private parties: “</a:t>
            </a:r>
            <a:r>
              <a:rPr lang="en" dirty="0"/>
              <a:t>with a view to assisting the parties to reach a friendly settlement”</a:t>
            </a:r>
            <a:endParaRPr lang="en-US" spc="-150" dirty="0"/>
          </a:p>
          <a:p>
            <a:pPr lvl="0"/>
            <a:r>
              <a:rPr lang="en-US" spc="-150" dirty="0"/>
              <a:t>“</a:t>
            </a:r>
            <a:r>
              <a:rPr lang="en-US" b="1" spc="-150" dirty="0"/>
              <a:t>Exotic” Suggestion</a:t>
            </a:r>
            <a:r>
              <a:rPr lang="en-US" spc="-150" dirty="0"/>
              <a:t>: mediation also between Offices and producers?</a:t>
            </a:r>
          </a:p>
          <a:p>
            <a:pPr lvl="0"/>
            <a:r>
              <a:rPr lang="en-US" spc="-150" dirty="0"/>
              <a:t>Might </a:t>
            </a:r>
            <a:r>
              <a:rPr lang="en-US" b="1" spc="-150" dirty="0"/>
              <a:t>prevent</a:t>
            </a:r>
            <a:r>
              <a:rPr lang="en-US" spc="-150" dirty="0"/>
              <a:t> years of disputes?</a:t>
            </a:r>
          </a:p>
        </p:txBody>
      </p:sp>
    </p:spTree>
    <p:extLst>
      <p:ext uri="{BB962C8B-B14F-4D97-AF65-F5344CB8AC3E}">
        <p14:creationId xmlns:p14="http://schemas.microsoft.com/office/powerpoint/2010/main" val="2778945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UIPO Document" ma:contentTypeID="0x01010076CED73479334D53AF02632A49F333C1" ma:contentTypeVersion="1" ma:contentTypeDescription="" ma:contentTypeScope="" ma:versionID="84a7f6b9a9324c93f7c429fe637c4145">
  <xsd:schema xmlns:xsd="http://www.w3.org/2001/XMLSchema" xmlns:p="http://schemas.microsoft.com/office/2006/metadata/properties" xmlns:ns2="0e656187-b300-4fb0-8bf4-3a50f872073c" targetNamespace="http://schemas.microsoft.com/office/2006/metadata/properties" ma:root="true" ma:fieldsID="d82bb511108d8e269345fc9bd5c1ab5b" ns2:_="">
    <xsd:import namespace="0e656187-b300-4fb0-8bf4-3a50f872073c"/>
    <xsd:element name="properties">
      <xsd:complexType>
        <xsd:sequence>
          <xsd:element name="documentManagement">
            <xsd:complexType>
              <xsd:all>
                <xsd:element ref="ns2:Document_x0020_Identification_x0020_Number" minOccurs="0"/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e656187-b300-4fb0-8bf4-3a50f872073c" elementFormDefault="qualified">
    <xsd:import namespace="http://schemas.microsoft.com/office/2006/documentManagement/types"/>
    <xsd:element name="Document_x0020_Identification_x0020_Number" ma:readOnly="true" ma:index="8" nillable="true" ma:displayName="Document Identification Number" ma:internalName="Document_x0020_Identification_x0020_Number">
      <xsd:simpleType>
        <xsd:restriction base="dms:Text">
</xsd:restriction>
      </xsd:simpleType>
    </xsd:element>
    <xsd:element name="Description" ma:index="9" nillable="true" ma:displayName="Description" ma:internalName="Description">
      <xsd:simpleType>
        <xsd:restriction base="dms:Note">
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-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/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Identification_x0020_Number xmlns="0e656187-b300-4fb0-8bf4-3a50f872073c">0159653742</Document_x0020_Identification_x0020_Number>
    <Description xmlns="0e656187-b300-4fb0-8bf4-3a50f872073c">FINAL VERSION</Descrip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F8551E-F85E-4B67-BF24-025964E565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656187-b300-4fb0-8bf4-3a50f872073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637272E-8FF1-429C-8802-0B1649D65EC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e656187-b300-4fb0-8bf4-3a50f872073c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345055-9D11-4BF2-8CD7-0C428F86FC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7066</TotalTime>
  <Words>770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Open Sans</vt:lpstr>
      <vt:lpstr>Wingdings</vt:lpstr>
      <vt:lpstr>Tema de Office</vt:lpstr>
      <vt:lpstr>Tema de Office</vt:lpstr>
      <vt:lpstr>Tema de Office</vt:lpstr>
      <vt:lpstr>Tema de Office</vt:lpstr>
      <vt:lpstr>Tema de Office</vt:lpstr>
      <vt:lpstr>Crafting Sustainable Solutions: Mediation in the area of  geographical indications for craft and industrial products, wine, spirit drinks and agricultural products</vt:lpstr>
      <vt:lpstr>What is mediation?</vt:lpstr>
      <vt:lpstr>What are Geographical Indications?</vt:lpstr>
      <vt:lpstr>Geographical Indications and Mediation: an oxymoron?</vt:lpstr>
      <vt:lpstr>Still… Mediation exists in GI law</vt:lpstr>
      <vt:lpstr>Use cases for Mediation</vt:lpstr>
      <vt:lpstr>Use cases for Mediation: GI disputes between operators </vt:lpstr>
      <vt:lpstr>Use cases for Mediation: GI disputes between operators and third parties </vt:lpstr>
      <vt:lpstr>Use cases for Mediation: GI disputes between Offices and producers’ associations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3_1_Crafting Sustainable Solutions_LE_GOFFIC_3.pptx</dc:title>
  <dc:creator>GARCIA FIGUEROA Alicia</dc:creator>
  <cp:lastModifiedBy>SORIANO GONZALVO Javier</cp:lastModifiedBy>
  <cp:revision>40</cp:revision>
  <dcterms:created xsi:type="dcterms:W3CDTF">2022-01-18T15:08:34Z</dcterms:created>
  <dcterms:modified xsi:type="dcterms:W3CDTF">2025-10-09T07:33:54Z</dcterms:modified>
</cp:coreProperties>
</file>